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6" r:id="rId2"/>
    <p:sldId id="260" r:id="rId3"/>
    <p:sldId id="261" r:id="rId4"/>
    <p:sldId id="262" r:id="rId5"/>
    <p:sldId id="294" r:id="rId6"/>
    <p:sldId id="265" r:id="rId7"/>
    <p:sldId id="289" r:id="rId8"/>
    <p:sldId id="290" r:id="rId9"/>
    <p:sldId id="296" r:id="rId10"/>
    <p:sldId id="293" r:id="rId11"/>
    <p:sldId id="295" r:id="rId12"/>
    <p:sldId id="297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277" userDrawn="1">
          <p15:clr>
            <a:srgbClr val="A4A3A4"/>
          </p15:clr>
        </p15:guide>
        <p15:guide id="4" pos="5110" userDrawn="1">
          <p15:clr>
            <a:srgbClr val="A4A3A4"/>
          </p15:clr>
        </p15:guide>
        <p15:guide id="5" pos="2547" userDrawn="1">
          <p15:clr>
            <a:srgbClr val="A4A3A4"/>
          </p15:clr>
        </p15:guide>
        <p15:guide id="6" pos="6403" userDrawn="1">
          <p15:clr>
            <a:srgbClr val="A4A3A4"/>
          </p15:clr>
        </p15:guide>
        <p15:guide id="7" pos="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7FE"/>
    <a:srgbClr val="4BDDE9"/>
    <a:srgbClr val="FFFFFF"/>
    <a:srgbClr val="345692"/>
    <a:srgbClr val="17C0D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5" autoAdjust="0"/>
    <p:restoredTop sz="92902"/>
  </p:normalViewPr>
  <p:slideViewPr>
    <p:cSldViewPr snapToGrid="0">
      <p:cViewPr varScale="1">
        <p:scale>
          <a:sx n="150" d="100"/>
          <a:sy n="150" d="100"/>
        </p:scale>
        <p:origin x="186" y="132"/>
      </p:cViewPr>
      <p:guideLst>
        <p:guide orient="horz" pos="2160"/>
        <p:guide pos="3840"/>
        <p:guide pos="1277"/>
        <p:guide pos="5110"/>
        <p:guide pos="2547"/>
        <p:guide pos="6403"/>
        <p:guide pos="7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62EE-FD48-4DF0-BC53-B634D7B729C2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E9234-1F74-475F-A2EA-551410939A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64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四个部分：</a:t>
            </a:r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为什么做这个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项目功能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和其他比较，我们的优点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模型介绍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E9234-1F74-475F-A2EA-551410939A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43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这里列出了三个项目的出发点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E9234-1F74-475F-A2EA-551410939A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75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人们喜欢音乐，对于新手，难学；很多想法却不成曲子；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E9234-1F74-475F-A2EA-551410939A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85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E9234-1F74-475F-A2EA-551410939AC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8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351550" y="627927"/>
            <a:ext cx="292567" cy="2185334"/>
            <a:chOff x="1323824" y="3429000"/>
            <a:chExt cx="292567" cy="2185334"/>
          </a:xfrm>
        </p:grpSpPr>
        <p:sp>
          <p:nvSpPr>
            <p:cNvPr id="3" name="Shape 2637"/>
            <p:cNvSpPr/>
            <p:nvPr/>
          </p:nvSpPr>
          <p:spPr>
            <a:xfrm>
              <a:off x="1387088" y="5309932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" name="Shape 2639"/>
            <p:cNvSpPr/>
            <p:nvPr/>
          </p:nvSpPr>
          <p:spPr>
            <a:xfrm>
              <a:off x="1323824" y="4381415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2645"/>
            <p:cNvSpPr/>
            <p:nvPr/>
          </p:nvSpPr>
          <p:spPr>
            <a:xfrm>
              <a:off x="1325680" y="3429000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cxnSp>
        <p:nvCxnSpPr>
          <p:cNvPr id="6" name="直线连接符 5"/>
          <p:cNvCxnSpPr/>
          <p:nvPr userDrawn="1"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4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pieshop.github.io/latent-loops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experiments.withgoogle.com/ai/beat-blender/view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kedeck.com/make/tracks/browse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kemusicgenerator.com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39148" y="3035588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32"/>
          <p:cNvSpPr txBox="1"/>
          <p:nvPr/>
        </p:nvSpPr>
        <p:spPr>
          <a:xfrm>
            <a:off x="3639148" y="1527012"/>
            <a:ext cx="4979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Music</a:t>
            </a:r>
            <a:r>
              <a: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Generator</a:t>
            </a:r>
            <a:endParaRPr lang="en-US" sz="48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3769895" y="3243572"/>
            <a:ext cx="2529322" cy="189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Team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member:</a:t>
            </a:r>
            <a:endParaRPr lang="zh-CN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 </a:t>
            </a:r>
            <a:r>
              <a:rPr lang="en-US" altLang="zh-CN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Zhenyi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Yuan</a:t>
            </a: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B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Dongfang Zhao</a:t>
            </a: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Yihan Chen</a:t>
            </a:r>
            <a:endParaRPr lang="zh-CN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pPr>
              <a:lnSpc>
                <a:spcPct val="150000"/>
              </a:lnSpc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9" name="Shape 2637"/>
          <p:cNvSpPr/>
          <p:nvPr/>
        </p:nvSpPr>
        <p:spPr>
          <a:xfrm>
            <a:off x="3639148" y="5886402"/>
            <a:ext cx="166039" cy="304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" name="Shape 2639"/>
          <p:cNvSpPr/>
          <p:nvPr/>
        </p:nvSpPr>
        <p:spPr>
          <a:xfrm>
            <a:off x="4469771" y="5985950"/>
            <a:ext cx="292567" cy="186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" name="Shape 2645"/>
          <p:cNvSpPr/>
          <p:nvPr/>
        </p:nvSpPr>
        <p:spPr>
          <a:xfrm>
            <a:off x="5426922" y="5968542"/>
            <a:ext cx="288854" cy="21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TextBox 33"/>
          <p:cNvSpPr txBox="1"/>
          <p:nvPr/>
        </p:nvSpPr>
        <p:spPr>
          <a:xfrm>
            <a:off x="3769894" y="2356135"/>
            <a:ext cx="4040605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Final</a:t>
            </a:r>
            <a:r>
              <a:rPr lang="zh-CN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project presentation CSCI 6221</a:t>
            </a:r>
            <a:endParaRPr lang="en-US" sz="1600" b="1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458454" y="408611"/>
            <a:ext cx="554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4.3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Compare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with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Latent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Loops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848419" y="4919593"/>
            <a:ext cx="2076628" cy="304402"/>
            <a:chOff x="1506361" y="5550641"/>
            <a:chExt cx="2076628" cy="304402"/>
          </a:xfrm>
        </p:grpSpPr>
        <p:sp>
          <p:nvSpPr>
            <p:cNvPr id="8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54" y="1570503"/>
            <a:ext cx="3911007" cy="2128198"/>
          </a:xfrm>
          <a:prstGeom prst="rect">
            <a:avLst/>
          </a:prstGeom>
        </p:spPr>
      </p:pic>
      <p:pic>
        <p:nvPicPr>
          <p:cNvPr id="11" name="图片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54" y="4003001"/>
            <a:ext cx="3962656" cy="2441987"/>
          </a:xfrm>
          <a:prstGeom prst="rect">
            <a:avLst/>
          </a:prstGeom>
        </p:spPr>
      </p:pic>
      <p:sp>
        <p:nvSpPr>
          <p:cNvPr id="12" name="TextBox 23"/>
          <p:cNvSpPr txBox="1"/>
          <p:nvPr/>
        </p:nvSpPr>
        <p:spPr>
          <a:xfrm>
            <a:off x="6780180" y="2315686"/>
            <a:ext cx="2684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Resonance</a:t>
            </a:r>
            <a:r>
              <a:rPr lang="zh-CN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Music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6780180" y="3146913"/>
            <a:ext cx="4547907" cy="159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project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can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mix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different music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pieces together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the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same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time,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to create brand-new experience. </a:t>
            </a:r>
          </a:p>
        </p:txBody>
      </p:sp>
    </p:spTree>
    <p:extLst>
      <p:ext uri="{BB962C8B-B14F-4D97-AF65-F5344CB8AC3E}">
        <p14:creationId xmlns:p14="http://schemas.microsoft.com/office/powerpoint/2010/main" val="7485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255976" y="439026"/>
            <a:ext cx="5585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4.4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Compare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with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Beat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Blender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6780180" y="2315686"/>
            <a:ext cx="524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MIDI</a:t>
            </a:r>
            <a:r>
              <a:rPr lang="zh-CN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File Output &amp; Major Selection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6780180" y="3146913"/>
            <a:ext cx="454790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project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can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generate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MIDI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file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and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also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provide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more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custom settings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for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users.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780180" y="5247139"/>
            <a:ext cx="2076628" cy="304402"/>
            <a:chOff x="1506361" y="5550641"/>
            <a:chExt cx="2076628" cy="304402"/>
          </a:xfrm>
        </p:grpSpPr>
        <p:sp>
          <p:nvSpPr>
            <p:cNvPr id="8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17" name="图片 1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29" y="4122648"/>
            <a:ext cx="3962656" cy="22168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29" y="1556855"/>
            <a:ext cx="3911007" cy="21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3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9175" y="1596788"/>
            <a:ext cx="10690604" cy="3835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23"/>
          <p:cNvSpPr txBox="1"/>
          <p:nvPr/>
        </p:nvSpPr>
        <p:spPr>
          <a:xfrm>
            <a:off x="1019175" y="519306"/>
            <a:ext cx="2589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4.5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Conclusion</a:t>
            </a: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82174"/>
              </p:ext>
            </p:extLst>
          </p:nvPr>
        </p:nvGraphicFramePr>
        <p:xfrm>
          <a:off x="1477819" y="2142698"/>
          <a:ext cx="9773315" cy="223823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7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5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5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936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Jukedeck</a:t>
                      </a:r>
                      <a:endParaRPr lang="zh-CN" altLang="en-US" sz="2400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Fake</a:t>
                      </a:r>
                      <a:r>
                        <a:rPr lang="zh-CN" altLang="en-US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Music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Beat</a:t>
                      </a:r>
                      <a:r>
                        <a:rPr lang="zh-CN" altLang="en-US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Blender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Latent</a:t>
                      </a:r>
                      <a:r>
                        <a:rPr lang="zh-CN" altLang="en-US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Loops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8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Our</a:t>
                      </a:r>
                      <a:r>
                        <a:rPr lang="zh-CN" altLang="en-US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Value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Copyright-free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Real-time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Mix</a:t>
                      </a:r>
                      <a:r>
                        <a:rPr lang="zh-CN" altLang="en-US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 </a:t>
                      </a:r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Music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i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Medium Oblique" charset="0"/>
                          <a:ea typeface="Avenir Medium Oblique" charset="0"/>
                          <a:cs typeface="Avenir Medium Oblique" charset="0"/>
                        </a:rPr>
                        <a:t>Custom settings</a:t>
                      </a:r>
                      <a:endParaRPr lang="zh-CN" altLang="en-US" sz="24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Medium Oblique" charset="0"/>
                        <a:ea typeface="Avenir Medium Oblique" charset="0"/>
                        <a:cs typeface="Avenir Medium Obliq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0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33140" y="3007965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33074" y="772475"/>
            <a:ext cx="9707965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32"/>
          <p:cNvSpPr txBox="1"/>
          <p:nvPr/>
        </p:nvSpPr>
        <p:spPr>
          <a:xfrm>
            <a:off x="4267970" y="1559517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THANK YOU</a:t>
            </a:r>
          </a:p>
        </p:txBody>
      </p:sp>
      <p:sp>
        <p:nvSpPr>
          <p:cNvPr id="7" name="TextBox 33"/>
          <p:cNvSpPr txBox="1"/>
          <p:nvPr/>
        </p:nvSpPr>
        <p:spPr>
          <a:xfrm>
            <a:off x="4922395" y="3483590"/>
            <a:ext cx="2529322" cy="115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i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defRPr>
            </a:lvl1pPr>
          </a:lstStyle>
          <a:p>
            <a:r>
              <a:rPr lang="en-US" dirty="0"/>
              <a:t>Innovation is the vitality of science building </a:t>
            </a:r>
            <a:r>
              <a:rPr lang="en-US" altLang="zh-CN" dirty="0"/>
              <a:t>—— </a:t>
            </a:r>
            <a:r>
              <a:rPr lang="en-US" i="0" dirty="0"/>
              <a:t>Isaac Asimov</a:t>
            </a:r>
            <a:endParaRPr lang="en-US" dirty="0"/>
          </a:p>
        </p:txBody>
      </p:sp>
      <p:sp>
        <p:nvSpPr>
          <p:cNvPr id="8" name="Shape 2637"/>
          <p:cNvSpPr/>
          <p:nvPr/>
        </p:nvSpPr>
        <p:spPr>
          <a:xfrm>
            <a:off x="4942301" y="5291803"/>
            <a:ext cx="166039" cy="304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" name="Shape 2639"/>
          <p:cNvSpPr/>
          <p:nvPr/>
        </p:nvSpPr>
        <p:spPr>
          <a:xfrm>
            <a:off x="5772924" y="5391351"/>
            <a:ext cx="292567" cy="186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" name="Shape 2645"/>
          <p:cNvSpPr/>
          <p:nvPr/>
        </p:nvSpPr>
        <p:spPr>
          <a:xfrm>
            <a:off x="6730075" y="5373943"/>
            <a:ext cx="288854" cy="21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2116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351550" y="627927"/>
            <a:ext cx="292567" cy="2185334"/>
            <a:chOff x="1323824" y="3429000"/>
            <a:chExt cx="292567" cy="2185334"/>
          </a:xfrm>
        </p:grpSpPr>
        <p:sp>
          <p:nvSpPr>
            <p:cNvPr id="4" name="Shape 2637"/>
            <p:cNvSpPr/>
            <p:nvPr/>
          </p:nvSpPr>
          <p:spPr>
            <a:xfrm>
              <a:off x="1387088" y="5309932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2639"/>
            <p:cNvSpPr/>
            <p:nvPr/>
          </p:nvSpPr>
          <p:spPr>
            <a:xfrm>
              <a:off x="1323824" y="4381415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2645"/>
            <p:cNvSpPr/>
            <p:nvPr/>
          </p:nvSpPr>
          <p:spPr>
            <a:xfrm>
              <a:off x="1325680" y="3429000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cxnSp>
        <p:nvCxnSpPr>
          <p:cNvPr id="10" name="直线连接符 9"/>
          <p:cNvCxnSpPr/>
          <p:nvPr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4"/>
          <p:cNvSpPr txBox="1"/>
          <p:nvPr/>
        </p:nvSpPr>
        <p:spPr>
          <a:xfrm>
            <a:off x="8112125" y="1120391"/>
            <a:ext cx="2152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1.Introduction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31" name="TextBox 14"/>
          <p:cNvSpPr txBox="1"/>
          <p:nvPr/>
        </p:nvSpPr>
        <p:spPr>
          <a:xfrm>
            <a:off x="8112125" y="2402465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2. Model</a:t>
            </a:r>
          </a:p>
        </p:txBody>
      </p:sp>
      <p:sp>
        <p:nvSpPr>
          <p:cNvPr id="34" name="TextBox 14"/>
          <p:cNvSpPr txBox="1"/>
          <p:nvPr/>
        </p:nvSpPr>
        <p:spPr>
          <a:xfrm>
            <a:off x="8112125" y="5143499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4. Our values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1" y="1010072"/>
            <a:ext cx="6830373" cy="5125258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B9E49D39-D532-4A76-842D-717DA4B15F44}"/>
              </a:ext>
            </a:extLst>
          </p:cNvPr>
          <p:cNvSpPr txBox="1"/>
          <p:nvPr/>
        </p:nvSpPr>
        <p:spPr>
          <a:xfrm>
            <a:off x="8112125" y="3772982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3. Our features</a:t>
            </a:r>
          </a:p>
        </p:txBody>
      </p:sp>
    </p:spTree>
    <p:extLst>
      <p:ext uri="{BB962C8B-B14F-4D97-AF65-F5344CB8AC3E}">
        <p14:creationId xmlns:p14="http://schemas.microsoft.com/office/powerpoint/2010/main" val="69711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233797" y="466798"/>
            <a:ext cx="4324687" cy="1414191"/>
            <a:chOff x="7318684" y="-274329"/>
            <a:chExt cx="4324687" cy="1414191"/>
          </a:xfrm>
        </p:grpSpPr>
        <p:sp>
          <p:nvSpPr>
            <p:cNvPr id="5" name="TextBox 14"/>
            <p:cNvSpPr txBox="1"/>
            <p:nvPr/>
          </p:nvSpPr>
          <p:spPr>
            <a:xfrm>
              <a:off x="7318684" y="-274329"/>
              <a:ext cx="3137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1.Introduction</a:t>
              </a:r>
              <a:endPara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7431174" y="678197"/>
              <a:ext cx="4212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Why</a:t>
              </a:r>
              <a:r>
                <a:rPr lang="zh-CN" altLang="en-US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we</a:t>
              </a:r>
              <a:r>
                <a:rPr lang="zh-CN" altLang="en-US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do</a:t>
              </a:r>
              <a:r>
                <a:rPr lang="zh-CN" altLang="en-US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2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this?</a:t>
              </a:r>
              <a:endPara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998351" y="5777760"/>
            <a:ext cx="3448227" cy="1536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 11"/>
          <p:cNvGrpSpPr/>
          <p:nvPr/>
        </p:nvGrpSpPr>
        <p:grpSpPr>
          <a:xfrm>
            <a:off x="1263268" y="6277031"/>
            <a:ext cx="2076628" cy="304402"/>
            <a:chOff x="1506361" y="5550641"/>
            <a:chExt cx="2076628" cy="304402"/>
          </a:xfrm>
        </p:grpSpPr>
        <p:sp>
          <p:nvSpPr>
            <p:cNvPr id="9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1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34" y="1588601"/>
            <a:ext cx="5201477" cy="3682646"/>
          </a:xfrm>
          <a:prstGeom prst="rect">
            <a:avLst/>
          </a:prstGeom>
        </p:spPr>
      </p:pic>
      <p:sp>
        <p:nvSpPr>
          <p:cNvPr id="13" name="TextBox 27"/>
          <p:cNvSpPr txBox="1"/>
          <p:nvPr/>
        </p:nvSpPr>
        <p:spPr>
          <a:xfrm>
            <a:off x="1346287" y="2282853"/>
            <a:ext cx="4212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Help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non-professional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people create music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1263268" y="3308710"/>
            <a:ext cx="4212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Provide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ideas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and inspirations to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professional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composer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5" name="TextBox 27"/>
          <p:cNvSpPr txBox="1"/>
          <p:nvPr/>
        </p:nvSpPr>
        <p:spPr>
          <a:xfrm>
            <a:off x="1263268" y="4317403"/>
            <a:ext cx="4212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Generate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multiple music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quickly with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your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own prefer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2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/>
          <p:cNvSpPr txBox="1"/>
          <p:nvPr/>
        </p:nvSpPr>
        <p:spPr>
          <a:xfrm>
            <a:off x="2078574" y="5876578"/>
            <a:ext cx="185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Complex</a:t>
            </a: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2292738" y="255054"/>
            <a:ext cx="8431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Your private</a:t>
            </a:r>
            <a:r>
              <a:rPr lang="zh-CN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composer for</a:t>
            </a:r>
            <a:r>
              <a:rPr lang="zh-CN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non-professional</a:t>
            </a:r>
            <a:endParaRPr lang="en-US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81" y="901385"/>
            <a:ext cx="3586955" cy="49136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66" y="1326298"/>
            <a:ext cx="5665163" cy="4063810"/>
          </a:xfrm>
          <a:prstGeom prst="rect">
            <a:avLst/>
          </a:prstGeom>
        </p:spPr>
      </p:pic>
      <p:sp>
        <p:nvSpPr>
          <p:cNvPr id="9" name="TextBox 23"/>
          <p:cNvSpPr txBox="1"/>
          <p:nvPr/>
        </p:nvSpPr>
        <p:spPr>
          <a:xfrm>
            <a:off x="8522592" y="5815021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Much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idea</a:t>
            </a: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94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1019176" y="1558545"/>
            <a:ext cx="3061506" cy="4497435"/>
            <a:chOff x="1019176" y="3429000"/>
            <a:chExt cx="3061506" cy="2689412"/>
          </a:xfrm>
        </p:grpSpPr>
        <p:sp>
          <p:nvSpPr>
            <p:cNvPr id="5" name="矩形 4"/>
            <p:cNvSpPr/>
            <p:nvPr/>
          </p:nvSpPr>
          <p:spPr>
            <a:xfrm>
              <a:off x="1019176" y="3429000"/>
              <a:ext cx="3061506" cy="26894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TextBox 22"/>
            <p:cNvSpPr txBox="1"/>
            <p:nvPr/>
          </p:nvSpPr>
          <p:spPr>
            <a:xfrm>
              <a:off x="1019176" y="4102611"/>
              <a:ext cx="3059828" cy="50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14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Fully-connected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layer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followed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by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tanh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activation</a:t>
              </a:r>
              <a:endPara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543" y="1261649"/>
            <a:ext cx="7996457" cy="4751228"/>
          </a:xfrm>
          <a:prstGeom prst="rect">
            <a:avLst/>
          </a:prstGeom>
        </p:spPr>
      </p:pic>
      <p:sp>
        <p:nvSpPr>
          <p:cNvPr id="6" name="TextBox 23"/>
          <p:cNvSpPr txBox="1"/>
          <p:nvPr/>
        </p:nvSpPr>
        <p:spPr>
          <a:xfrm>
            <a:off x="1019176" y="410539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2.Model</a:t>
            </a: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961745" y="1558545"/>
            <a:ext cx="305982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One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layer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LSTM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with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2048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state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sites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and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output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512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latent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dimension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1" name="TextBox 22"/>
          <p:cNvSpPr txBox="1"/>
          <p:nvPr/>
        </p:nvSpPr>
        <p:spPr>
          <a:xfrm>
            <a:off x="1019176" y="3637263"/>
            <a:ext cx="3059828" cy="16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40"/>
              </a:lnSpc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Two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layer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LSTM,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each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module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of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the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second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layer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is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made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up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by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16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embedding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matrix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generated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from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the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first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layer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961745" y="6261300"/>
            <a:ext cx="11020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Roberts, A., Engel, J., </a:t>
            </a:r>
            <a:r>
              <a:rPr lang="en-US" altLang="zh-CN" sz="1400" dirty="0" err="1"/>
              <a:t>Raffel</a:t>
            </a:r>
            <a:r>
              <a:rPr lang="en-US" altLang="zh-CN" sz="1400" dirty="0"/>
              <a:t>, C., Hawthorne, C., &amp; Eck, D. (2018). A Hierarchical Latent Vector Model for Learning Long-Term Structure in Music. </a:t>
            </a:r>
            <a:r>
              <a:rPr lang="en-US" altLang="zh-CN" sz="1400" i="1" dirty="0" err="1"/>
              <a:t>arXiv</a:t>
            </a:r>
            <a:r>
              <a:rPr lang="en-US" altLang="zh-CN" sz="1400" i="1" dirty="0"/>
              <a:t> preprint arXiv:1803.05428</a:t>
            </a:r>
            <a:r>
              <a:rPr lang="en-US" altLang="zh-CN" sz="1400" dirty="0"/>
              <a:t>.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30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081521" y="376256"/>
            <a:ext cx="3949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3.Our</a:t>
            </a:r>
            <a:r>
              <a: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Features</a:t>
            </a:r>
            <a:endParaRPr lang="en-US" sz="48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1081523" y="1519603"/>
            <a:ext cx="421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1.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</a:rPr>
              <a:t>Copyright-free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5" name="TextBox 27"/>
          <p:cNvSpPr txBox="1"/>
          <p:nvPr/>
        </p:nvSpPr>
        <p:spPr>
          <a:xfrm>
            <a:off x="1081522" y="2280901"/>
            <a:ext cx="501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2.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100 generated tones by LSTM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6" name="TextBox 27"/>
          <p:cNvSpPr txBox="1"/>
          <p:nvPr/>
        </p:nvSpPr>
        <p:spPr>
          <a:xfrm>
            <a:off x="1081521" y="3062121"/>
            <a:ext cx="421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3.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Real-time result feedback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E65A03D9-9B0C-4F7A-85B5-3F8763479BF2}"/>
              </a:ext>
            </a:extLst>
          </p:cNvPr>
          <p:cNvSpPr txBox="1"/>
          <p:nvPr/>
        </p:nvSpPr>
        <p:spPr>
          <a:xfrm>
            <a:off x="1081521" y="3843341"/>
            <a:ext cx="421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4.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MIDI file output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4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231309" y="384652"/>
            <a:ext cx="3428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4.Our</a:t>
            </a:r>
            <a:r>
              <a: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Values</a:t>
            </a:r>
            <a:endParaRPr lang="zh-CN" altLang="en-US" sz="48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16" name="TextBox 27"/>
          <p:cNvSpPr txBox="1"/>
          <p:nvPr/>
        </p:nvSpPr>
        <p:spPr>
          <a:xfrm>
            <a:off x="1231309" y="3774273"/>
            <a:ext cx="1029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Beat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Blender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https://</a:t>
            </a:r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experiments.withgoogle.com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/</a:t>
            </a:r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ai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/beat-blender/view/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7" name="TextBox 27"/>
          <p:cNvSpPr txBox="1"/>
          <p:nvPr/>
        </p:nvSpPr>
        <p:spPr>
          <a:xfrm>
            <a:off x="1231309" y="5071865"/>
            <a:ext cx="8642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Latent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Loops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https://</a:t>
            </a:r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teampieshop.github.io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/latent-loops/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7" name="TextBox 27"/>
          <p:cNvSpPr txBox="1"/>
          <p:nvPr/>
        </p:nvSpPr>
        <p:spPr>
          <a:xfrm>
            <a:off x="1231309" y="1529844"/>
            <a:ext cx="8642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Jukedeck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https://</a:t>
            </a:r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www.jukedeck.com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/make/tracks/browse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1231309" y="2632650"/>
            <a:ext cx="8642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Fake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Music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  <a:p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https://</a:t>
            </a:r>
            <a:r>
              <a:rPr lang="en-US" altLang="zh-CN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www.fakemusicgenerator.com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/</a:t>
            </a:r>
            <a:endParaRPr lang="zh-CN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463268" y="476706"/>
            <a:ext cx="4911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4.1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Compare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with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Jukedeck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6848419" y="1988140"/>
            <a:ext cx="2357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Copyright-free 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6848419" y="2647546"/>
            <a:ext cx="4547907" cy="2627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project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generate copyright-free, original music,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which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means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you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can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use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your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music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in any ways you like without worrying about copyright problem.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848419" y="5947900"/>
            <a:ext cx="2076628" cy="304402"/>
            <a:chOff x="1506361" y="5550641"/>
            <a:chExt cx="2076628" cy="304402"/>
          </a:xfrm>
        </p:grpSpPr>
        <p:sp>
          <p:nvSpPr>
            <p:cNvPr id="8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68" y="1447261"/>
            <a:ext cx="3911007" cy="2128198"/>
          </a:xfrm>
          <a:prstGeom prst="rect">
            <a:avLst/>
          </a:prstGeom>
        </p:spPr>
      </p:pic>
      <p:pic>
        <p:nvPicPr>
          <p:cNvPr id="14" name="图片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68" y="3961239"/>
            <a:ext cx="3936628" cy="22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3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1463268" y="497191"/>
            <a:ext cx="527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4.2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Compare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with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Fake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Music</a:t>
            </a:r>
            <a:r>
              <a:rPr lang="zh-CN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 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6848419" y="2329334"/>
            <a:ext cx="3027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Real-Time feedback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6848419" y="3160561"/>
            <a:ext cx="4547907" cy="159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Our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project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gives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users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a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real-time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feedback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of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their</a:t>
            </a:r>
            <a:r>
              <a:rPr lang="zh-CN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creation, you can manipulate them as you like.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848419" y="5260787"/>
            <a:ext cx="2076628" cy="304402"/>
            <a:chOff x="1506361" y="5550641"/>
            <a:chExt cx="2076628" cy="304402"/>
          </a:xfrm>
        </p:grpSpPr>
        <p:sp>
          <p:nvSpPr>
            <p:cNvPr id="8" name="Shape 2637"/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9" name="Shape 2639"/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0" name="Shape 2645"/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68" y="1570503"/>
            <a:ext cx="3911007" cy="2128198"/>
          </a:xfrm>
          <a:prstGeom prst="rect">
            <a:avLst/>
          </a:prstGeom>
        </p:spPr>
      </p:pic>
      <p:pic>
        <p:nvPicPr>
          <p:cNvPr id="3" name="图片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68" y="4070970"/>
            <a:ext cx="3942316" cy="23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838</TotalTime>
  <Words>419</Words>
  <Application>Microsoft Office PowerPoint</Application>
  <PresentationFormat>宽屏</PresentationFormat>
  <Paragraphs>73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Avenir Book Oblique</vt:lpstr>
      <vt:lpstr>Avenir Heavy Oblique</vt:lpstr>
      <vt:lpstr>Avenir Medium Oblique</vt:lpstr>
      <vt:lpstr>DengXian</vt:lpstr>
      <vt:lpstr>Gill Sans</vt:lpstr>
      <vt:lpstr>Microsoft YaHei</vt:lpstr>
      <vt:lpstr>SimSun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Zhao, Dongfang</cp:lastModifiedBy>
  <cp:revision>137</cp:revision>
  <dcterms:created xsi:type="dcterms:W3CDTF">2017-08-18T03:02:00Z</dcterms:created>
  <dcterms:modified xsi:type="dcterms:W3CDTF">2018-11-29T00:54:30Z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